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01" r:id="rId26"/>
    <p:sldId id="293" r:id="rId27"/>
    <p:sldId id="294" r:id="rId28"/>
    <p:sldId id="295" r:id="rId29"/>
    <p:sldId id="296" r:id="rId30"/>
    <p:sldId id="297" r:id="rId31"/>
    <p:sldId id="298" r:id="rId32"/>
    <p:sldId id="299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1"/>
    <p:restoredTop sz="94643"/>
  </p:normalViewPr>
  <p:slideViewPr>
    <p:cSldViewPr snapToGrid="0" snapToObjects="1">
      <p:cViewPr varScale="1">
        <p:scale>
          <a:sx n="154" d="100"/>
          <a:sy n="154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E5074-0661-664E-A1BB-60EE5A8BC571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B7BE-8810-2944-9232-C2ABE492ABC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21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636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865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0163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5211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93761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312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8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81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17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65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896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888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678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FEA6D-B05F-D84A-A3F5-DF9951E26A9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C249F-E7D8-304A-AA4F-641298AF68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27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09549" y="2709955"/>
            <a:ext cx="333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smtClean="0"/>
              <a:t>스마트 팜</a:t>
            </a:r>
            <a:r>
              <a:rPr kumimoji="1" lang="en-US" altLang="ko-KR" sz="2400" dirty="0" smtClean="0"/>
              <a:t> (</a:t>
            </a:r>
            <a:r>
              <a:rPr kumimoji="1" lang="ko-KR" altLang="en-US" sz="2400" dirty="0" smtClean="0"/>
              <a:t>교육 시작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1340222"/>
            <a:ext cx="5193858" cy="34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4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7426" y="2769704"/>
            <a:ext cx="4611757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mtClean="0"/>
              <a:t>하드웨어  제작하기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228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50091" y="-919120"/>
            <a:ext cx="6477314" cy="84140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00341" y="1534011"/>
            <a:ext cx="858516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스마트 팜 </a:t>
            </a:r>
            <a:r>
              <a:rPr lang="ko-KR" altLang="en-US" sz="984" b="1" dirty="0" err="1"/>
              <a:t>앱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6431305" y="5405613"/>
            <a:ext cx="753851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건전지 홀더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520545" y="3853898"/>
            <a:ext cx="655450" cy="3540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en-US" altLang="ko-KR" sz="984" b="1" dirty="0"/>
              <a:t>8X8 LED</a:t>
            </a:r>
          </a:p>
          <a:p>
            <a:pPr algn="ctr" defTabSz="410751" latinLnBrk="0" hangingPunct="0"/>
            <a:r>
              <a:rPr lang="en-US" altLang="ko-KR" sz="984" b="1" dirty="0"/>
              <a:t>Matrix 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6" name="텍스트 상자 5"/>
          <p:cNvSpPr txBox="1"/>
          <p:nvPr/>
        </p:nvSpPr>
        <p:spPr>
          <a:xfrm rot="900000">
            <a:off x="1999579" y="4677140"/>
            <a:ext cx="595863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/>
              <a:t>서보 모터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298594" y="3052556"/>
            <a:ext cx="655450" cy="3540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/>
              <a:t>모터 드라이브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5816116" y="3537087"/>
            <a:ext cx="655450" cy="3540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아두이노</a:t>
            </a:r>
            <a:endParaRPr lang="en-US" altLang="ko-KR" sz="984" b="1" dirty="0"/>
          </a:p>
          <a:p>
            <a:pPr algn="ctr" defTabSz="410751" latinLnBrk="0" hangingPunct="0"/>
            <a:r>
              <a:rPr lang="ko-KR" altLang="en-US" sz="984" b="1" dirty="0">
                <a:solidFill>
                  <a:srgbClr val="000000"/>
                </a:solidFill>
                <a:sym typeface="Apple SD 산돌고딕 Neo 옅은체"/>
              </a:rPr>
              <a:t>우노 </a:t>
            </a:r>
          </a:p>
        </p:txBody>
      </p:sp>
      <p:sp>
        <p:nvSpPr>
          <p:cNvPr id="9" name="텍스트 상자 8"/>
          <p:cNvSpPr txBox="1"/>
          <p:nvPr/>
        </p:nvSpPr>
        <p:spPr>
          <a:xfrm rot="900000">
            <a:off x="3237278" y="1841675"/>
            <a:ext cx="95964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/>
              <a:t>토양 습도 센서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0" name="텍스트 상자 9"/>
          <p:cNvSpPr txBox="1"/>
          <p:nvPr/>
        </p:nvSpPr>
        <p:spPr>
          <a:xfrm rot="900000">
            <a:off x="4311569" y="1886071"/>
            <a:ext cx="79309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온</a:t>
            </a:r>
            <a:r>
              <a:rPr lang="en-US" altLang="ko-KR" sz="984" b="1" dirty="0"/>
              <a:t>,</a:t>
            </a:r>
            <a:r>
              <a:rPr lang="ko-KR" altLang="en-US" sz="984" b="1" dirty="0"/>
              <a:t>습도센서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180995" y="323439"/>
            <a:ext cx="72099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en-US" altLang="ko-KR" sz="984" b="1"/>
              <a:t>LBD BAR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2" name="텍스트 상자 11"/>
          <p:cNvSpPr txBox="1"/>
          <p:nvPr/>
        </p:nvSpPr>
        <p:spPr>
          <a:xfrm rot="900000">
            <a:off x="5890604" y="2230168"/>
            <a:ext cx="72099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 err="1"/>
              <a:t>피에조</a:t>
            </a:r>
            <a:r>
              <a:rPr lang="ko-KR" altLang="en-US" sz="984" b="1" dirty="0"/>
              <a:t> </a:t>
            </a:r>
            <a:r>
              <a:rPr lang="ko-KR" altLang="en-US" sz="984" b="1" dirty="0" err="1"/>
              <a:t>부저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246665" y="1557814"/>
            <a:ext cx="720995" cy="3540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조도 센서</a:t>
            </a:r>
            <a:endParaRPr lang="en-US" altLang="ko-KR" sz="984" b="1" dirty="0"/>
          </a:p>
          <a:p>
            <a:pPr algn="ctr" defTabSz="410751" latinLnBrk="0" hangingPunct="0"/>
            <a:r>
              <a:rPr lang="en-US" altLang="ko-KR" sz="984" b="1" dirty="0" err="1">
                <a:solidFill>
                  <a:srgbClr val="000000"/>
                </a:solidFill>
                <a:sym typeface="Apple SD 산돌고딕 Neo 옅은체"/>
              </a:rPr>
              <a:t>Cds</a:t>
            </a:r>
            <a:r>
              <a:rPr lang="en-US" altLang="ko-KR" sz="984" b="1" dirty="0">
                <a:solidFill>
                  <a:srgbClr val="000000"/>
                </a:solidFill>
                <a:sym typeface="Apple SD 산돌고딕 Neo 옅은체"/>
              </a:rPr>
              <a:t> cell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4" name="텍스트 상자 13"/>
          <p:cNvSpPr txBox="1"/>
          <p:nvPr/>
        </p:nvSpPr>
        <p:spPr>
          <a:xfrm rot="900000">
            <a:off x="6557625" y="1836773"/>
            <a:ext cx="72099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/>
              <a:t>블루투스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9735" y="3311640"/>
            <a:ext cx="1964532" cy="152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2416402" y="1675173"/>
            <a:ext cx="4857096" cy="1226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아두이노 기본 구성을 알아봅시다.</a:t>
            </a:r>
          </a:p>
          <a:p>
            <a:pPr lvl="0">
              <a:defRPr sz="1800"/>
            </a:pPr>
            <a:endParaRPr sz="2500"/>
          </a:p>
          <a:p>
            <a:pPr lvl="0">
              <a:defRPr sz="1800"/>
            </a:pPr>
            <a:r>
              <a:rPr sz="2500"/>
              <a:t>구석구석 알아보아요.^^</a:t>
            </a:r>
          </a:p>
        </p:txBody>
      </p:sp>
    </p:spTree>
    <p:extLst>
      <p:ext uri="{BB962C8B-B14F-4D97-AF65-F5344CB8AC3E}">
        <p14:creationId xmlns:p14="http://schemas.microsoft.com/office/powerpoint/2010/main" val="3486318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247" y="901099"/>
            <a:ext cx="7381359" cy="527106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4092222" y="999878"/>
            <a:ext cx="3725334" cy="366889"/>
          </a:xfrm>
          <a:prstGeom prst="rect">
            <a:avLst/>
          </a:prstGeom>
          <a:solidFill>
            <a:srgbClr val="FF0000">
              <a:alpha val="37000"/>
            </a:srgbClr>
          </a:soli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07" name="Shape 107"/>
          <p:cNvSpPr/>
          <p:nvPr/>
        </p:nvSpPr>
        <p:spPr>
          <a:xfrm>
            <a:off x="6250371" y="463655"/>
            <a:ext cx="1552665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321440">
              <a:defRPr sz="1800"/>
            </a:pPr>
            <a:r>
              <a:rPr sz="1700">
                <a:solidFill>
                  <a:srgbClr val="FFFFFF"/>
                </a:solidFill>
              </a:rPr>
              <a:t>디지털 </a:t>
            </a: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sz="1700">
                <a:solidFill>
                  <a:srgbClr val="FFFFFF"/>
                </a:solidFill>
              </a:rPr>
              <a:t>개 핀 </a:t>
            </a:r>
          </a:p>
        </p:txBody>
      </p:sp>
      <p:sp>
        <p:nvSpPr>
          <p:cNvPr id="108" name="Shape 108"/>
          <p:cNvSpPr/>
          <p:nvPr/>
        </p:nvSpPr>
        <p:spPr>
          <a:xfrm>
            <a:off x="5960913" y="4218432"/>
            <a:ext cx="912682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chemeClr val="bg1"/>
                </a:solidFill>
              </a:rPr>
              <a:t>EEPROM </a:t>
            </a:r>
          </a:p>
        </p:txBody>
      </p:sp>
      <p:sp>
        <p:nvSpPr>
          <p:cNvPr id="109" name="Shape 109"/>
          <p:cNvSpPr/>
          <p:nvPr/>
        </p:nvSpPr>
        <p:spPr>
          <a:xfrm>
            <a:off x="3589790" y="3075432"/>
            <a:ext cx="560406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chemeClr val="bg1"/>
                </a:solidFill>
              </a:rPr>
              <a:t>CPU  </a:t>
            </a:r>
          </a:p>
        </p:txBody>
      </p:sp>
      <p:sp>
        <p:nvSpPr>
          <p:cNvPr id="110" name="Shape 110"/>
          <p:cNvSpPr/>
          <p:nvPr/>
        </p:nvSpPr>
        <p:spPr>
          <a:xfrm>
            <a:off x="6335890" y="5747601"/>
            <a:ext cx="1483777" cy="366889"/>
          </a:xfrm>
          <a:prstGeom prst="rect">
            <a:avLst/>
          </a:prstGeom>
          <a:solidFill>
            <a:srgbClr val="FF0000">
              <a:alpha val="37000"/>
            </a:srgbClr>
          </a:soli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11" name="Shape 111"/>
          <p:cNvSpPr/>
          <p:nvPr/>
        </p:nvSpPr>
        <p:spPr>
          <a:xfrm>
            <a:off x="6389986" y="5077988"/>
            <a:ext cx="1660066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321440">
              <a:defRPr sz="1800"/>
            </a:pPr>
            <a:r>
              <a:rPr sz="1700">
                <a:solidFill>
                  <a:srgbClr val="FFFFFF"/>
                </a:solidFill>
              </a:rPr>
              <a:t>아날로그  </a:t>
            </a: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sz="1700">
                <a:solidFill>
                  <a:srgbClr val="FFFFFF"/>
                </a:solidFill>
              </a:rPr>
              <a:t>개 핀</a:t>
            </a:r>
          </a:p>
        </p:txBody>
      </p:sp>
      <p:sp>
        <p:nvSpPr>
          <p:cNvPr id="112" name="Shape 112"/>
          <p:cNvSpPr/>
          <p:nvPr/>
        </p:nvSpPr>
        <p:spPr>
          <a:xfrm>
            <a:off x="1572381" y="999878"/>
            <a:ext cx="983154" cy="731763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13" name="Shape 113"/>
          <p:cNvSpPr/>
          <p:nvPr/>
        </p:nvSpPr>
        <p:spPr>
          <a:xfrm>
            <a:off x="824468" y="605988"/>
            <a:ext cx="1476875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chemeClr val="bg1"/>
                </a:solidFill>
              </a:rPr>
              <a:t>RESET BUTTON </a:t>
            </a:r>
          </a:p>
        </p:txBody>
      </p:sp>
      <p:sp>
        <p:nvSpPr>
          <p:cNvPr id="114" name="Shape 114"/>
          <p:cNvSpPr/>
          <p:nvPr/>
        </p:nvSpPr>
        <p:spPr>
          <a:xfrm>
            <a:off x="304903" y="3075432"/>
            <a:ext cx="2058958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321440">
              <a:defRPr sz="1800"/>
            </a:pP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USB  (Cross Compiler) </a:t>
            </a:r>
          </a:p>
        </p:txBody>
      </p:sp>
      <p:sp>
        <p:nvSpPr>
          <p:cNvPr id="115" name="Shape 115"/>
          <p:cNvSpPr/>
          <p:nvPr/>
        </p:nvSpPr>
        <p:spPr>
          <a:xfrm>
            <a:off x="1270000" y="4753433"/>
            <a:ext cx="1620762" cy="1511906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16" name="Shape 116"/>
          <p:cNvSpPr/>
          <p:nvPr/>
        </p:nvSpPr>
        <p:spPr>
          <a:xfrm>
            <a:off x="5016725" y="5021544"/>
            <a:ext cx="1113442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chemeClr val="bg1"/>
                </a:solidFill>
              </a:rPr>
              <a:t>전원 부분  </a:t>
            </a:r>
          </a:p>
        </p:txBody>
      </p:sp>
      <p:sp>
        <p:nvSpPr>
          <p:cNvPr id="117" name="Shape 117"/>
          <p:cNvSpPr/>
          <p:nvPr/>
        </p:nvSpPr>
        <p:spPr>
          <a:xfrm>
            <a:off x="322111" y="5804047"/>
            <a:ext cx="2525687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321440">
              <a:defRPr sz="1800"/>
            </a:pPr>
            <a:r>
              <a:rPr sz="1700">
                <a:solidFill>
                  <a:srgbClr val="FFFFFF"/>
                </a:solidFill>
              </a:rPr>
              <a:t>아답터</a:t>
            </a: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sz="1700">
                <a:solidFill>
                  <a:srgbClr val="FFFFFF"/>
                </a:solidFill>
              </a:rPr>
              <a:t> 건전지 전원 연결</a:t>
            </a: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18" name="Shape 118"/>
          <p:cNvSpPr/>
          <p:nvPr/>
        </p:nvSpPr>
        <p:spPr>
          <a:xfrm>
            <a:off x="922307" y="1858639"/>
            <a:ext cx="1507759" cy="1128891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19" name="Shape 119"/>
          <p:cNvSpPr/>
          <p:nvPr/>
        </p:nvSpPr>
        <p:spPr>
          <a:xfrm>
            <a:off x="4092223" y="5641930"/>
            <a:ext cx="1971981" cy="432754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03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2416402" y="2585250"/>
            <a:ext cx="4857096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전기의 흐름에 대해서 알아봅시다.</a:t>
            </a:r>
          </a:p>
        </p:txBody>
      </p:sp>
      <p:pic>
        <p:nvPicPr>
          <p:cNvPr id="12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044" y="3127610"/>
            <a:ext cx="2169915" cy="21788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74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4294967295"/>
          </p:nvPr>
        </p:nvSpPr>
        <p:spPr>
          <a:xfrm>
            <a:off x="7552363" y="6408345"/>
            <a:ext cx="296550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15</a:t>
            </a:fld>
            <a:endParaRPr sz="1100">
              <a:solidFill>
                <a:srgbClr val="888888"/>
              </a:solidFill>
            </a:endParaRPr>
          </a:p>
        </p:txBody>
      </p:sp>
      <p:pic>
        <p:nvPicPr>
          <p:cNvPr id="125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3663" y="1017985"/>
            <a:ext cx="5296210" cy="48220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898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4294967295"/>
          </p:nvPr>
        </p:nvSpPr>
        <p:spPr>
          <a:xfrm>
            <a:off x="7552363" y="6408345"/>
            <a:ext cx="296550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16</a:t>
            </a:fld>
            <a:endParaRPr sz="1100">
              <a:solidFill>
                <a:srgbClr val="888888"/>
              </a:solidFill>
            </a:endParaRPr>
          </a:p>
        </p:txBody>
      </p:sp>
      <p:pic>
        <p:nvPicPr>
          <p:cNvPr id="128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078" y="1660185"/>
            <a:ext cx="4792335" cy="3380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7029" y="2112287"/>
            <a:ext cx="1885089" cy="26334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Group 132"/>
          <p:cNvGrpSpPr/>
          <p:nvPr/>
        </p:nvGrpSpPr>
        <p:grpSpPr>
          <a:xfrm>
            <a:off x="3000184" y="4651521"/>
            <a:ext cx="1231764" cy="707884"/>
            <a:chOff x="-79630" y="-210014"/>
            <a:chExt cx="1751840" cy="1006769"/>
          </a:xfrm>
        </p:grpSpPr>
        <p:sp>
          <p:nvSpPr>
            <p:cNvPr id="130" name="Shape 130"/>
            <p:cNvSpPr/>
            <p:nvPr/>
          </p:nvSpPr>
          <p:spPr>
            <a:xfrm>
              <a:off x="0" y="88476"/>
              <a:ext cx="1592581" cy="40978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2144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-79630" y="-210014"/>
              <a:ext cx="1751840" cy="1006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defTabSz="321440">
                <a:defRPr sz="1800"/>
              </a:pPr>
              <a:r>
                <a:rPr sz="2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5V </a:t>
              </a:r>
              <a:r>
                <a: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(4</a:t>
              </a:r>
              <a:r>
                <a:rPr>
                  <a:solidFill>
                    <a:srgbClr val="FFFFFF"/>
                  </a:solidFill>
                </a:rPr>
                <a:t>번째</a:t>
              </a:r>
              <a:r>
                <a: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4188973" y="4752913"/>
            <a:ext cx="1287541" cy="490747"/>
            <a:chOff x="0" y="0"/>
            <a:chExt cx="2681014" cy="697950"/>
          </a:xfrm>
        </p:grpSpPr>
        <p:sp>
          <p:nvSpPr>
            <p:cNvPr id="133" name="Shape 133"/>
            <p:cNvSpPr/>
            <p:nvPr/>
          </p:nvSpPr>
          <p:spPr>
            <a:xfrm>
              <a:off x="0" y="127738"/>
              <a:ext cx="2681015" cy="442475"/>
            </a:xfrm>
            <a:prstGeom prst="rect">
              <a:avLst/>
            </a:prstGeom>
            <a:solidFill>
              <a:srgbClr val="0000FF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2144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0"/>
              <a:ext cx="2681015" cy="697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21440">
                <a:defRPr sz="1800"/>
              </a:pPr>
              <a:r>
                <a:rPr sz="2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GND </a:t>
              </a:r>
              <a:r>
                <a: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(3</a:t>
              </a:r>
              <a:r>
                <a:rPr sz="1400">
                  <a:solidFill>
                    <a:srgbClr val="FFFFFF"/>
                  </a:solidFill>
                </a:rPr>
                <a:t>번째</a:t>
              </a:r>
              <a:r>
                <a: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3519809" y="5239052"/>
            <a:ext cx="232432" cy="28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+</a:t>
            </a:r>
          </a:p>
        </p:txBody>
      </p:sp>
      <p:sp>
        <p:nvSpPr>
          <p:cNvPr id="137" name="Shape 137"/>
          <p:cNvSpPr/>
          <p:nvPr/>
        </p:nvSpPr>
        <p:spPr>
          <a:xfrm>
            <a:off x="4743432" y="5095308"/>
            <a:ext cx="169915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716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sldNum" sz="quarter" idx="4294967295"/>
          </p:nvPr>
        </p:nvSpPr>
        <p:spPr>
          <a:xfrm>
            <a:off x="7552363" y="6408345"/>
            <a:ext cx="296550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17</a:t>
            </a:fld>
            <a:endParaRPr sz="1100">
              <a:solidFill>
                <a:srgbClr val="888888"/>
              </a:solidFill>
            </a:endParaRPr>
          </a:p>
        </p:txBody>
      </p:sp>
      <p:pic>
        <p:nvPicPr>
          <p:cNvPr id="140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769" y="2278770"/>
            <a:ext cx="4296117" cy="289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0842" y="2410461"/>
            <a:ext cx="1885089" cy="263342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1919909" y="1051784"/>
            <a:ext cx="573714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브래드보드(빵판)에 불(LED)을 켜봅시다. </a:t>
            </a:r>
          </a:p>
        </p:txBody>
      </p:sp>
    </p:spTree>
    <p:extLst>
      <p:ext uri="{BB962C8B-B14F-4D97-AF65-F5344CB8AC3E}">
        <p14:creationId xmlns:p14="http://schemas.microsoft.com/office/powerpoint/2010/main" val="21294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4294967295"/>
          </p:nvPr>
        </p:nvSpPr>
        <p:spPr>
          <a:xfrm>
            <a:off x="7552363" y="6408345"/>
            <a:ext cx="296550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18</a:t>
            </a:fld>
            <a:endParaRPr sz="1100">
              <a:solidFill>
                <a:srgbClr val="888888"/>
              </a:solidFill>
            </a:endParaRPr>
          </a:p>
        </p:txBody>
      </p:sp>
      <p:pic>
        <p:nvPicPr>
          <p:cNvPr id="145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970" y="1715199"/>
            <a:ext cx="5780060" cy="376849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777330" y="476056"/>
            <a:ext cx="6283768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전기는 이렇게 통합니다. (연결되어 있어요)</a:t>
            </a:r>
          </a:p>
          <a:p>
            <a:pPr lvl="0">
              <a:defRPr sz="1800"/>
            </a:pPr>
            <a:r>
              <a:rPr sz="2500"/>
              <a:t>여기에 부품을 꽃아서 회로를 만들수 있어요.</a:t>
            </a:r>
          </a:p>
        </p:txBody>
      </p:sp>
    </p:spTree>
    <p:extLst>
      <p:ext uri="{BB962C8B-B14F-4D97-AF65-F5344CB8AC3E}">
        <p14:creationId xmlns:p14="http://schemas.microsoft.com/office/powerpoint/2010/main" val="178577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sldNum" sz="quarter" idx="4294967295"/>
          </p:nvPr>
        </p:nvSpPr>
        <p:spPr>
          <a:xfrm>
            <a:off x="7552363" y="6408345"/>
            <a:ext cx="296550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416906" y="476528"/>
            <a:ext cx="9299016" cy="138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000"/>
              <a:t>원래 전자회로는 복잡하죠. 한번에 회로를 공장에서 아래와 같이 만들 수는 없어요. </a:t>
            </a:r>
          </a:p>
          <a:p>
            <a:pPr lvl="0">
              <a:defRPr sz="1800"/>
            </a:pPr>
            <a:r>
              <a:rPr sz="2000"/>
              <a:t>비용이 매우 비싸요.(1000만원ㅠㅠ)</a:t>
            </a:r>
          </a:p>
          <a:p>
            <a:pPr lvl="0">
              <a:defRPr sz="1800"/>
            </a:pPr>
            <a:r>
              <a:rPr sz="2000"/>
              <a:t>그래서 </a:t>
            </a:r>
            <a:r>
              <a:rPr sz="2500" u="sng"/>
              <a:t>우선 브레드보드(빵판)을 사용해서 만들어보고</a:t>
            </a:r>
            <a:endParaRPr sz="2000"/>
          </a:p>
          <a:p>
            <a:pPr lvl="0">
              <a:defRPr sz="1800"/>
            </a:pPr>
            <a:r>
              <a:rPr sz="2000"/>
              <a:t>나중에 제품을 만들때는 공장에서 대량생산 합니다.</a:t>
            </a:r>
          </a:p>
        </p:txBody>
      </p:sp>
      <p:pic>
        <p:nvPicPr>
          <p:cNvPr id="15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75619"/>
            <a:ext cx="9144001" cy="62138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6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607219" y="982266"/>
            <a:ext cx="7804547" cy="15180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000" dirty="0">
                <a:latin typeface="+mj-ea"/>
              </a:rPr>
              <a:t>사물인터넷이 적용되려면</a:t>
            </a:r>
          </a:p>
        </p:txBody>
      </p:sp>
      <p:sp>
        <p:nvSpPr>
          <p:cNvPr id="154" name="Shape 154"/>
          <p:cNvSpPr/>
          <p:nvPr/>
        </p:nvSpPr>
        <p:spPr>
          <a:xfrm>
            <a:off x="1152394" y="2957962"/>
            <a:ext cx="7040390" cy="179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4400"/>
            </a:pPr>
            <a:r>
              <a:rPr sz="2400" dirty="0">
                <a:latin typeface="+mj-ea"/>
                <a:ea typeface="+mj-ea"/>
              </a:rPr>
              <a:t>사물 </a:t>
            </a:r>
            <a:r>
              <a:rPr sz="2800" dirty="0">
                <a:solidFill>
                  <a:srgbClr val="FF0000"/>
                </a:solidFill>
                <a:latin typeface="+mj-ea"/>
                <a:ea typeface="+mj-ea"/>
              </a:rPr>
              <a:t>스스로 상황을 통제(최적화)</a:t>
            </a:r>
            <a:r>
              <a:rPr sz="2400" dirty="0">
                <a:latin typeface="+mj-ea"/>
                <a:ea typeface="+mj-ea"/>
              </a:rPr>
              <a:t>해야 한다.</a:t>
            </a:r>
          </a:p>
          <a:p>
            <a:pPr algn="ctr">
              <a:defRPr sz="4400"/>
            </a:pPr>
            <a:r>
              <a:rPr sz="2400" dirty="0">
                <a:latin typeface="+mj-ea"/>
                <a:ea typeface="+mj-ea"/>
              </a:rPr>
              <a:t>즉, </a:t>
            </a:r>
            <a:r>
              <a:rPr sz="3200" dirty="0">
                <a:solidFill>
                  <a:srgbClr val="FF0000"/>
                </a:solidFill>
                <a:latin typeface="+mj-ea"/>
                <a:ea typeface="+mj-ea"/>
              </a:rPr>
              <a:t>인간의 조작이 개입되지 않아야 </a:t>
            </a:r>
            <a:r>
              <a:rPr sz="2400" dirty="0">
                <a:latin typeface="+mj-ea"/>
                <a:ea typeface="+mj-ea"/>
              </a:rPr>
              <a:t>한다.</a:t>
            </a:r>
          </a:p>
          <a:p>
            <a:pPr algn="ctr">
              <a:defRPr sz="4400"/>
            </a:pPr>
            <a:r>
              <a:rPr sz="2400" dirty="0">
                <a:latin typeface="+mj-ea"/>
                <a:ea typeface="+mj-ea"/>
              </a:rPr>
              <a:t>사물이 </a:t>
            </a:r>
            <a:r>
              <a:rPr sz="2800" dirty="0">
                <a:solidFill>
                  <a:srgbClr val="FF0000"/>
                </a:solidFill>
                <a:latin typeface="+mj-ea"/>
                <a:ea typeface="+mj-ea"/>
              </a:rPr>
              <a:t>학습을 하고 환경을 개선</a:t>
            </a:r>
            <a:r>
              <a:rPr sz="2400" dirty="0">
                <a:latin typeface="+mj-ea"/>
                <a:ea typeface="+mj-ea"/>
              </a:rPr>
              <a:t>한다.</a:t>
            </a:r>
          </a:p>
          <a:p>
            <a:pPr algn="ctr">
              <a:defRPr sz="4400"/>
            </a:pPr>
            <a:r>
              <a:rPr sz="2400" dirty="0">
                <a:latin typeface="+mj-ea"/>
                <a:ea typeface="+mj-ea"/>
              </a:rPr>
              <a:t>시간, 장소, 공간의 제약을 초월하면 좋고 ^^</a:t>
            </a:r>
          </a:p>
        </p:txBody>
      </p:sp>
    </p:spTree>
    <p:extLst>
      <p:ext uri="{BB962C8B-B14F-4D97-AF65-F5344CB8AC3E}">
        <p14:creationId xmlns:p14="http://schemas.microsoft.com/office/powerpoint/2010/main" val="9577114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57" y="581594"/>
            <a:ext cx="3866555" cy="5750719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 flipH="1">
            <a:off x="4089515" y="2388848"/>
            <a:ext cx="4358252" cy="54829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3094">
                <a:solidFill>
                  <a:srgbClr val="000000"/>
                </a:solidFill>
                <a:sym typeface="Apple SD 산돌고딕 Neo 옅은체"/>
              </a:rPr>
              <a:t>스마트 팜</a:t>
            </a:r>
            <a:r>
              <a:rPr lang="ko-KR" altLang="en-US" sz="3094"/>
              <a:t>  제작</a:t>
            </a:r>
            <a:endParaRPr lang="ko-KR" altLang="en-US" sz="3094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82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5907" y="284356"/>
            <a:ext cx="9015101" cy="6200631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2851289" y="3251205"/>
            <a:ext cx="3731832" cy="2669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1266" dirty="0"/>
              <a:t>준비 되나요</a:t>
            </a:r>
            <a:r>
              <a:rPr lang="en-US" altLang="ko-KR" sz="1266" dirty="0"/>
              <a:t>?</a:t>
            </a:r>
            <a:r>
              <a:rPr lang="ko-KR" altLang="en-US" sz="1266" dirty="0"/>
              <a:t> </a:t>
            </a:r>
            <a:endParaRPr lang="ko-KR" altLang="en-US" sz="2531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0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321" y="422745"/>
            <a:ext cx="7875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모터 드라이브 연결 선 조립하기 </a:t>
            </a:r>
            <a:r>
              <a:rPr lang="en-US" altLang="ko-KR" sz="2800" dirty="0"/>
              <a:t>(</a:t>
            </a:r>
            <a:r>
              <a:rPr lang="ko-KR" altLang="en-US" sz="2800" dirty="0"/>
              <a:t>사전</a:t>
            </a:r>
            <a:r>
              <a:rPr lang="en-US" altLang="ko-KR" sz="2800" dirty="0"/>
              <a:t>)</a:t>
            </a:r>
            <a:r>
              <a:rPr lang="ko-KR" altLang="en-US" sz="2800" dirty="0"/>
              <a:t> </a:t>
            </a:r>
            <a:endParaRPr 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17" y="1145458"/>
            <a:ext cx="2491383" cy="5402461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1906091" y="1954549"/>
            <a:ext cx="135130" cy="561862"/>
          </a:xfrm>
          <a:prstGeom prst="rect">
            <a:avLst/>
          </a:prstGeom>
          <a:solidFill>
            <a:srgbClr val="FF0000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latinLnBrk="0" hangingPunct="0">
              <a:lnSpc>
                <a:spcPct val="80000"/>
              </a:lnSpc>
            </a:pPr>
            <a:r>
              <a:rPr lang="en-US" altLang="ko-KR" sz="1266" dirty="0">
                <a:solidFill>
                  <a:schemeClr val="bg1"/>
                </a:solidFill>
              </a:rPr>
              <a:t>5</a:t>
            </a:r>
          </a:p>
          <a:p>
            <a:pPr algn="ctr" defTabSz="410751" latinLnBrk="0" hangingPunct="0">
              <a:lnSpc>
                <a:spcPct val="80000"/>
              </a:lnSpc>
            </a:pPr>
            <a:r>
              <a:rPr lang="en-US" altLang="ko-KR" sz="1266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1735163" y="1962622"/>
            <a:ext cx="170927" cy="536397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>
              <a:lnSpc>
                <a:spcPct val="80000"/>
              </a:lnSpc>
            </a:pPr>
            <a:r>
              <a:rPr lang="en-US" altLang="ko-KR" sz="1125" dirty="0">
                <a:solidFill>
                  <a:schemeClr val="bg1"/>
                </a:solidFill>
              </a:rPr>
              <a:t>G</a:t>
            </a:r>
          </a:p>
          <a:p>
            <a:pPr algn="ctr" defTabSz="410751" latinLnBrk="0" hangingPunct="0">
              <a:lnSpc>
                <a:spcPct val="80000"/>
              </a:lnSpc>
            </a:pPr>
            <a:r>
              <a:rPr lang="en-US" altLang="ko-KR" sz="1125" dirty="0">
                <a:solidFill>
                  <a:schemeClr val="bg1"/>
                </a:solidFill>
              </a:rPr>
              <a:t>N</a:t>
            </a:r>
          </a:p>
          <a:p>
            <a:pPr algn="ctr" defTabSz="410751" latinLnBrk="0" hangingPunct="0">
              <a:lnSpc>
                <a:spcPct val="80000"/>
              </a:lnSpc>
            </a:pPr>
            <a:r>
              <a:rPr lang="en-US" altLang="ko-KR" sz="1125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1584605" y="1957925"/>
            <a:ext cx="163507" cy="529416"/>
          </a:xfrm>
          <a:prstGeom prst="rect">
            <a:avLst/>
          </a:prstGeom>
          <a:solidFill>
            <a:srgbClr val="FF0000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266" dirty="0">
                <a:solidFill>
                  <a:schemeClr val="bg1"/>
                </a:solidFill>
              </a:rPr>
              <a:t>1</a:t>
            </a:r>
          </a:p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266" dirty="0">
                <a:solidFill>
                  <a:schemeClr val="bg1"/>
                </a:solidFill>
              </a:rPr>
              <a:t>2</a:t>
            </a:r>
          </a:p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266" dirty="0">
                <a:solidFill>
                  <a:schemeClr val="bg1"/>
                </a:solidFill>
              </a:rPr>
              <a:t>V</a:t>
            </a:r>
            <a:endParaRPr lang="en-US" sz="1266" dirty="0">
              <a:solidFill>
                <a:schemeClr val="bg1"/>
              </a:solidFill>
              <a:sym typeface="Apple SD 산돌고딕 Neo 옅은체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17" y="1145458"/>
            <a:ext cx="2887533" cy="30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47" y="1872877"/>
            <a:ext cx="7086600" cy="42418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009804" y="3485804"/>
            <a:ext cx="221673" cy="2216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-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69468" y="2870108"/>
            <a:ext cx="221673" cy="2216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+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843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50091" y="-919120"/>
            <a:ext cx="6477314" cy="84140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00341" y="1534011"/>
            <a:ext cx="858516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스마트 팜 </a:t>
            </a:r>
            <a:r>
              <a:rPr lang="ko-KR" altLang="en-US" sz="984" b="1" dirty="0" err="1"/>
              <a:t>앱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6431305" y="5405613"/>
            <a:ext cx="753851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건전지 홀더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520545" y="3853898"/>
            <a:ext cx="655450" cy="3540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en-US" altLang="ko-KR" sz="984" b="1" dirty="0"/>
              <a:t>8X8 LED</a:t>
            </a:r>
          </a:p>
          <a:p>
            <a:pPr algn="ctr" defTabSz="410751" latinLnBrk="0" hangingPunct="0"/>
            <a:r>
              <a:rPr lang="en-US" altLang="ko-KR" sz="984" b="1" dirty="0"/>
              <a:t>Matrix 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6" name="텍스트 상자 5"/>
          <p:cNvSpPr txBox="1"/>
          <p:nvPr/>
        </p:nvSpPr>
        <p:spPr>
          <a:xfrm rot="900000">
            <a:off x="1999579" y="4677140"/>
            <a:ext cx="595863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/>
              <a:t>서보 모터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298594" y="3052556"/>
            <a:ext cx="655450" cy="3540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/>
              <a:t>모터 드라이브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5816116" y="3537087"/>
            <a:ext cx="655450" cy="3540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아두이노</a:t>
            </a:r>
            <a:endParaRPr lang="en-US" altLang="ko-KR" sz="984" b="1" dirty="0"/>
          </a:p>
          <a:p>
            <a:pPr algn="ctr" defTabSz="410751" latinLnBrk="0" hangingPunct="0"/>
            <a:r>
              <a:rPr lang="ko-KR" altLang="en-US" sz="984" b="1" dirty="0">
                <a:solidFill>
                  <a:srgbClr val="000000"/>
                </a:solidFill>
                <a:sym typeface="Apple SD 산돌고딕 Neo 옅은체"/>
              </a:rPr>
              <a:t>우노 </a:t>
            </a:r>
          </a:p>
        </p:txBody>
      </p:sp>
      <p:sp>
        <p:nvSpPr>
          <p:cNvPr id="9" name="텍스트 상자 8"/>
          <p:cNvSpPr txBox="1"/>
          <p:nvPr/>
        </p:nvSpPr>
        <p:spPr>
          <a:xfrm rot="900000">
            <a:off x="3237278" y="1841675"/>
            <a:ext cx="95964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/>
              <a:t>토양 습도 센서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0" name="텍스트 상자 9"/>
          <p:cNvSpPr txBox="1"/>
          <p:nvPr/>
        </p:nvSpPr>
        <p:spPr>
          <a:xfrm rot="900000">
            <a:off x="4311569" y="1886071"/>
            <a:ext cx="79309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온</a:t>
            </a:r>
            <a:r>
              <a:rPr lang="en-US" altLang="ko-KR" sz="984" b="1" dirty="0"/>
              <a:t>,</a:t>
            </a:r>
            <a:r>
              <a:rPr lang="ko-KR" altLang="en-US" sz="984" b="1" dirty="0"/>
              <a:t>습도센서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180995" y="323439"/>
            <a:ext cx="72099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en-US" altLang="ko-KR" sz="984" b="1"/>
              <a:t>LBD BAR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2" name="텍스트 상자 11"/>
          <p:cNvSpPr txBox="1"/>
          <p:nvPr/>
        </p:nvSpPr>
        <p:spPr>
          <a:xfrm rot="900000">
            <a:off x="5890604" y="2230168"/>
            <a:ext cx="72099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 err="1"/>
              <a:t>피에조</a:t>
            </a:r>
            <a:r>
              <a:rPr lang="ko-KR" altLang="en-US" sz="984" b="1" dirty="0"/>
              <a:t> </a:t>
            </a:r>
            <a:r>
              <a:rPr lang="ko-KR" altLang="en-US" sz="984" b="1" dirty="0" err="1"/>
              <a:t>부저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246665" y="1557814"/>
            <a:ext cx="720995" cy="3540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 dirty="0"/>
              <a:t>조도 센서</a:t>
            </a:r>
            <a:endParaRPr lang="en-US" altLang="ko-KR" sz="984" b="1" dirty="0"/>
          </a:p>
          <a:p>
            <a:pPr algn="ctr" defTabSz="410751" latinLnBrk="0" hangingPunct="0"/>
            <a:r>
              <a:rPr lang="en-US" altLang="ko-KR" sz="984" b="1" dirty="0" err="1">
                <a:solidFill>
                  <a:srgbClr val="000000"/>
                </a:solidFill>
                <a:sym typeface="Apple SD 산돌고딕 Neo 옅은체"/>
              </a:rPr>
              <a:t>Cds</a:t>
            </a:r>
            <a:r>
              <a:rPr lang="en-US" altLang="ko-KR" sz="984" b="1" dirty="0">
                <a:solidFill>
                  <a:srgbClr val="000000"/>
                </a:solidFill>
                <a:sym typeface="Apple SD 산돌고딕 Neo 옅은체"/>
              </a:rPr>
              <a:t> cell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4" name="텍스트 상자 13"/>
          <p:cNvSpPr txBox="1"/>
          <p:nvPr/>
        </p:nvSpPr>
        <p:spPr>
          <a:xfrm rot="900000">
            <a:off x="6557625" y="1836773"/>
            <a:ext cx="720995" cy="20257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13" tIns="25313" rIns="25313" bIns="25313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984" b="1"/>
              <a:t>블루투스</a:t>
            </a:r>
            <a:endParaRPr lang="ko-KR" altLang="en-US" sz="984" b="1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4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440"/>
            <a:ext cx="9144000" cy="5405120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4513680" y="4314705"/>
            <a:ext cx="72874" cy="367601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>
              <a:lnSpc>
                <a:spcPct val="80000"/>
              </a:lnSpc>
            </a:pPr>
            <a:r>
              <a:rPr lang="en-US" altLang="ko-KR" sz="1200" smtClean="0">
                <a:solidFill>
                  <a:schemeClr val="bg1"/>
                </a:solidFill>
              </a:rPr>
              <a:t>11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5367" y="3500444"/>
            <a:ext cx="67618" cy="313548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266" dirty="0">
                <a:solidFill>
                  <a:schemeClr val="bg1"/>
                </a:solidFill>
              </a:rPr>
              <a:t>5</a:t>
            </a:r>
          </a:p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266" dirty="0">
                <a:solidFill>
                  <a:schemeClr val="bg1"/>
                </a:solidFill>
              </a:rPr>
              <a:t>V</a:t>
            </a:r>
            <a:endParaRPr lang="en-US" sz="1266" dirty="0">
              <a:solidFill>
                <a:schemeClr val="bg1"/>
              </a:solidFill>
              <a:sym typeface="Apple SD 산돌고딕 Neo 옅은체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4041244" y="3525928"/>
            <a:ext cx="90000" cy="32734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125" dirty="0">
                <a:solidFill>
                  <a:schemeClr val="bg1"/>
                </a:solidFill>
              </a:rPr>
              <a:t>G</a:t>
            </a:r>
          </a:p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125" dirty="0">
                <a:solidFill>
                  <a:schemeClr val="bg1"/>
                </a:solidFill>
              </a:rPr>
              <a:t>N</a:t>
            </a:r>
          </a:p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125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25191" y="3517615"/>
            <a:ext cx="67618" cy="313548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266" dirty="0">
                <a:solidFill>
                  <a:schemeClr val="bg1"/>
                </a:solidFill>
              </a:rPr>
              <a:t>5</a:t>
            </a:r>
          </a:p>
          <a:p>
            <a:pPr algn="ctr" defTabSz="410751" latinLnBrk="0" hangingPunct="0">
              <a:lnSpc>
                <a:spcPct val="70000"/>
              </a:lnSpc>
            </a:pPr>
            <a:r>
              <a:rPr lang="en-US" altLang="ko-KR" sz="1266" dirty="0">
                <a:solidFill>
                  <a:schemeClr val="bg1"/>
                </a:solidFill>
              </a:rPr>
              <a:t>V</a:t>
            </a:r>
            <a:endParaRPr lang="en-US" sz="1266" dirty="0">
              <a:solidFill>
                <a:schemeClr val="bg1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70161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17" y="0"/>
            <a:ext cx="3818068" cy="68580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415957" y="2463800"/>
            <a:ext cx="643650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 err="1"/>
              <a:t>cardboardartcollege.com</a:t>
            </a:r>
            <a:endParaRPr lang="en-US" sz="4800" dirty="0"/>
          </a:p>
        </p:txBody>
      </p:sp>
      <p:sp>
        <p:nvSpPr>
          <p:cNvPr id="6" name="Rectangle 5"/>
          <p:cNvSpPr/>
          <p:nvPr/>
        </p:nvSpPr>
        <p:spPr>
          <a:xfrm>
            <a:off x="1103920" y="4518025"/>
            <a:ext cx="1718031" cy="41973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242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3" y="0"/>
            <a:ext cx="7429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9623" y="3330396"/>
            <a:ext cx="3288880" cy="3950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12" dirty="0"/>
              <a:t>앱 설치 </a:t>
            </a:r>
            <a:endParaRPr lang="en-US" sz="2812" dirty="0"/>
          </a:p>
        </p:txBody>
      </p:sp>
    </p:spTree>
    <p:extLst>
      <p:ext uri="{BB962C8B-B14F-4D97-AF65-F5344CB8AC3E}">
        <p14:creationId xmlns:p14="http://schemas.microsoft.com/office/powerpoint/2010/main" val="169284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6-05-24-10-41-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" y="0"/>
            <a:ext cx="3857625" cy="6858000"/>
          </a:xfrm>
          <a:prstGeom prst="rect">
            <a:avLst/>
          </a:prstGeom>
        </p:spPr>
      </p:pic>
      <p:pic>
        <p:nvPicPr>
          <p:cNvPr id="3" name="Picture 2" descr="Screenshot_2016-05-24-10-41-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56" y="0"/>
            <a:ext cx="3857625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636212" y="467893"/>
            <a:ext cx="1149684" cy="10160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" name="Oval 4"/>
          <p:cNvSpPr/>
          <p:nvPr/>
        </p:nvSpPr>
        <p:spPr>
          <a:xfrm>
            <a:off x="7900743" y="1991895"/>
            <a:ext cx="1149684" cy="641684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865334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6-05-24-10-42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2" y="0"/>
            <a:ext cx="3857625" cy="6858000"/>
          </a:xfrm>
          <a:prstGeom prst="rect">
            <a:avLst/>
          </a:prstGeom>
        </p:spPr>
      </p:pic>
      <p:pic>
        <p:nvPicPr>
          <p:cNvPr id="3" name="Picture 2" descr="Screenshot_2016-05-24-10-45-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34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04009" y="4919344"/>
            <a:ext cx="1527658" cy="933778"/>
          </a:xfrm>
          <a:prstGeom prst="rect">
            <a:avLst/>
          </a:prstGeom>
          <a:noFill/>
          <a:ln w="6350" cap="flat" cmpd="sng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defTabSz="410730"/>
            <a:r>
              <a:rPr lang="en-US" altLang="ko-KR" sz="5599" dirty="0">
                <a:solidFill>
                  <a:srgbClr val="FF0000"/>
                </a:solidFill>
              </a:rPr>
              <a:t>1234</a:t>
            </a:r>
            <a:endParaRPr lang="en-US" sz="5599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948278" y="6323265"/>
            <a:ext cx="3830888" cy="641684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702578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사물인터넷기술이란</a:t>
            </a:r>
          </a:p>
        </p:txBody>
      </p:sp>
      <p:sp>
        <p:nvSpPr>
          <p:cNvPr id="151" name="Shape 151"/>
          <p:cNvSpPr/>
          <p:nvPr/>
        </p:nvSpPr>
        <p:spPr>
          <a:xfrm>
            <a:off x="707191" y="1966950"/>
            <a:ext cx="7729618" cy="457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200"/>
            </a:pPr>
            <a:r>
              <a:rPr sz="2250"/>
              <a:t>1. 센싱 기술</a:t>
            </a:r>
          </a:p>
          <a:p>
            <a:pPr algn="l">
              <a:defRPr sz="1800"/>
            </a:pPr>
            <a:endParaRPr sz="1266"/>
          </a:p>
          <a:p>
            <a:pPr algn="l">
              <a:defRPr sz="1800"/>
            </a:pPr>
            <a:r>
              <a:rPr sz="1266"/>
              <a:t>사물들이 서로 통신할 수 있는 통로 역할을 하는 센싱 기술. 센싱 기술은 사물과 그 주위 환경으로부터 다양한 정보를 얻는 기술입니다. 더불어 사물과 사물, 사물과 인간이 연결될 때는 이를 감지하는 센서가 필요한데요. 이러한 센서를 구현해 낼 수 있는 것이 바로 센싱 기술이랍니다.</a:t>
            </a:r>
          </a:p>
          <a:p>
            <a:pPr algn="l">
              <a:defRPr sz="1800"/>
            </a:pPr>
            <a:endParaRPr sz="1266"/>
          </a:p>
          <a:p>
            <a:pPr algn="l">
              <a:defRPr sz="3200"/>
            </a:pPr>
            <a:r>
              <a:rPr sz="2250"/>
              <a:t>2. 유무선 통신 및 네트워크 인프라 기술</a:t>
            </a:r>
          </a:p>
          <a:p>
            <a:pPr algn="l">
              <a:defRPr sz="1800"/>
            </a:pPr>
            <a:endParaRPr sz="1266"/>
          </a:p>
          <a:p>
            <a:pPr algn="l">
              <a:defRPr sz="1800"/>
            </a:pPr>
            <a:r>
              <a:rPr sz="1266"/>
              <a:t>네트워크 인프라 기술은 인간, 사물, 서비스 등 분산된 사물인터넷 요소들을 서로 연결하는 기술입니다. 쉽게 말하면 사물이 인터넷에 연결되도록 지원해 주는 기능인 것이죠. </a:t>
            </a:r>
          </a:p>
          <a:p>
            <a:pPr algn="l">
              <a:defRPr sz="1800"/>
            </a:pPr>
            <a:endParaRPr sz="1266"/>
          </a:p>
          <a:p>
            <a:pPr algn="l">
              <a:defRPr sz="3200"/>
            </a:pPr>
            <a:r>
              <a:rPr sz="2250"/>
              <a:t>3. 서비스 인터페이스 기술</a:t>
            </a:r>
          </a:p>
          <a:p>
            <a:pPr algn="l">
              <a:defRPr sz="1800"/>
            </a:pPr>
            <a:endParaRPr sz="1266"/>
          </a:p>
          <a:p>
            <a:pPr algn="l">
              <a:defRPr sz="1800"/>
            </a:pPr>
            <a:r>
              <a:rPr sz="1266"/>
              <a:t>사물인터넷의 서비스 인터페이스 기술은 사물인터넷이 정보를 제공할 때 각각의 서비스 분야와 형태에 알맞을 수 있도록 정보를 가공하고 융합하는 기술을 뜻합니다. </a:t>
            </a:r>
          </a:p>
          <a:p>
            <a:pPr algn="l">
              <a:defRPr sz="1800"/>
            </a:pPr>
            <a:endParaRPr sz="1266"/>
          </a:p>
          <a:p>
            <a:pPr algn="l">
              <a:defRPr sz="3200"/>
            </a:pPr>
            <a:r>
              <a:rPr sz="2250"/>
              <a:t>4. 보안 기술</a:t>
            </a:r>
          </a:p>
          <a:p>
            <a:pPr algn="l">
              <a:defRPr sz="1800"/>
            </a:pPr>
            <a:endParaRPr sz="1266"/>
          </a:p>
          <a:p>
            <a:pPr algn="l">
              <a:defRPr sz="1800"/>
            </a:pPr>
            <a:r>
              <a:rPr sz="1266"/>
              <a:t>사물인터넷의 필수 기술, 바로 보안 기술입니다. 대량의 데이터 등 사물 인터넷 구성 요소에 대한 해킹이나 정보 유출을 방지하기 위해서는 ‘보안 기술’도 필수적이랍니다.</a:t>
            </a:r>
          </a:p>
        </p:txBody>
      </p:sp>
    </p:spTree>
    <p:extLst>
      <p:ext uri="{BB962C8B-B14F-4D97-AF65-F5344CB8AC3E}">
        <p14:creationId xmlns:p14="http://schemas.microsoft.com/office/powerpoint/2010/main" val="866557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208" y="1510748"/>
            <a:ext cx="4576418" cy="499606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88" y="1510748"/>
            <a:ext cx="3618755" cy="3089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5808" y="5168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테스트  해보기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31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3682156" y="468820"/>
            <a:ext cx="1790555" cy="667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3867"/>
              <a:t>작동원리</a:t>
            </a:r>
          </a:p>
        </p:txBody>
      </p:sp>
      <p:pic>
        <p:nvPicPr>
          <p:cNvPr id="420" name="smart_farm_161123_최조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19" y="2294680"/>
            <a:ext cx="2049137" cy="1703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7875" y="2371608"/>
            <a:ext cx="1279977" cy="22235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6" name="Group 426"/>
          <p:cNvGrpSpPr/>
          <p:nvPr/>
        </p:nvGrpSpPr>
        <p:grpSpPr>
          <a:xfrm>
            <a:off x="4473825" y="2416833"/>
            <a:ext cx="1742163" cy="1785717"/>
            <a:chOff x="0" y="0"/>
            <a:chExt cx="2477742" cy="2539686"/>
          </a:xfrm>
        </p:grpSpPr>
        <p:pic>
          <p:nvPicPr>
            <p:cNvPr id="42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477743" cy="2539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Shape 423"/>
            <p:cNvSpPr/>
            <p:nvPr/>
          </p:nvSpPr>
          <p:spPr>
            <a:xfrm>
              <a:off x="707713" y="1005225"/>
              <a:ext cx="1496501" cy="76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295"/>
                  </a:moveTo>
                  <a:lnTo>
                    <a:pt x="3852" y="3052"/>
                  </a:lnTo>
                  <a:lnTo>
                    <a:pt x="9243" y="21600"/>
                  </a:lnTo>
                  <a:lnTo>
                    <a:pt x="17087" y="323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24" name="Shape 424"/>
            <p:cNvSpPr/>
            <p:nvPr/>
          </p:nvSpPr>
          <p:spPr>
            <a:xfrm>
              <a:off x="636472" y="949109"/>
              <a:ext cx="1504981" cy="807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007"/>
                  </a:moveTo>
                  <a:lnTo>
                    <a:pt x="5141" y="0"/>
                  </a:lnTo>
                  <a:lnTo>
                    <a:pt x="10290" y="16027"/>
                  </a:lnTo>
                  <a:lnTo>
                    <a:pt x="18130" y="1325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25" name="Shape 425"/>
            <p:cNvSpPr/>
            <p:nvPr/>
          </p:nvSpPr>
          <p:spPr>
            <a:xfrm>
              <a:off x="670381" y="977862"/>
              <a:ext cx="1510342" cy="51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35"/>
                  </a:moveTo>
                  <a:lnTo>
                    <a:pt x="12067" y="18598"/>
                  </a:lnTo>
                  <a:lnTo>
                    <a:pt x="1733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pic>
        <p:nvPicPr>
          <p:cNvPr id="42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71960" y="2397009"/>
            <a:ext cx="2300821" cy="149890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514917" y="1705792"/>
            <a:ext cx="93455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sz="1266"/>
              <a:t>스마트 팜 </a:t>
            </a:r>
            <a:br>
              <a:rPr sz="1266"/>
            </a:br>
            <a:r>
              <a:rPr sz="1687"/>
              <a:t>(아두이노)</a:t>
            </a:r>
          </a:p>
        </p:txBody>
      </p:sp>
      <p:sp>
        <p:nvSpPr>
          <p:cNvPr id="429" name="Shape 429"/>
          <p:cNvSpPr/>
          <p:nvPr/>
        </p:nvSpPr>
        <p:spPr>
          <a:xfrm>
            <a:off x="2781539" y="1823846"/>
            <a:ext cx="63639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1266"/>
              <a:t>앱인벤터</a:t>
            </a:r>
          </a:p>
        </p:txBody>
      </p:sp>
      <p:sp>
        <p:nvSpPr>
          <p:cNvPr id="430" name="Shape 430"/>
          <p:cNvSpPr/>
          <p:nvPr/>
        </p:nvSpPr>
        <p:spPr>
          <a:xfrm>
            <a:off x="5115688" y="1835605"/>
            <a:ext cx="35426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1266"/>
              <a:t>서버</a:t>
            </a:r>
          </a:p>
        </p:txBody>
      </p:sp>
      <p:sp>
        <p:nvSpPr>
          <p:cNvPr id="431" name="Shape 431"/>
          <p:cNvSpPr/>
          <p:nvPr/>
        </p:nvSpPr>
        <p:spPr>
          <a:xfrm>
            <a:off x="7152815" y="1835605"/>
            <a:ext cx="63639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1266"/>
              <a:t>구글차트</a:t>
            </a:r>
          </a:p>
        </p:txBody>
      </p:sp>
      <p:sp>
        <p:nvSpPr>
          <p:cNvPr id="432" name="Shape 432"/>
          <p:cNvSpPr/>
          <p:nvPr/>
        </p:nvSpPr>
        <p:spPr>
          <a:xfrm>
            <a:off x="2277146" y="295841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3" name="Shape 433"/>
          <p:cNvSpPr/>
          <p:nvPr/>
        </p:nvSpPr>
        <p:spPr>
          <a:xfrm>
            <a:off x="2277146" y="347508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4" name="Shape 434"/>
          <p:cNvSpPr/>
          <p:nvPr/>
        </p:nvSpPr>
        <p:spPr>
          <a:xfrm>
            <a:off x="4074642" y="288812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5" name="Shape 435"/>
          <p:cNvSpPr/>
          <p:nvPr/>
        </p:nvSpPr>
        <p:spPr>
          <a:xfrm>
            <a:off x="4074642" y="3404794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6" name="Shape 436"/>
          <p:cNvSpPr/>
          <p:nvPr/>
        </p:nvSpPr>
        <p:spPr>
          <a:xfrm>
            <a:off x="6242005" y="288812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7" name="Shape 437"/>
          <p:cNvSpPr/>
          <p:nvPr/>
        </p:nvSpPr>
        <p:spPr>
          <a:xfrm>
            <a:off x="6242005" y="3404794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8" name="Shape 438"/>
          <p:cNvSpPr/>
          <p:nvPr/>
        </p:nvSpPr>
        <p:spPr>
          <a:xfrm>
            <a:off x="4403382" y="4868018"/>
            <a:ext cx="209031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/>
            </a:lvl1pPr>
          </a:lstStyle>
          <a:p>
            <a:r>
              <a:rPr sz="1195"/>
              <a:t>*DB를 구축하여 자료저장가능</a:t>
            </a:r>
          </a:p>
        </p:txBody>
      </p:sp>
      <p:sp>
        <p:nvSpPr>
          <p:cNvPr id="439" name="Shape 439"/>
          <p:cNvSpPr/>
          <p:nvPr/>
        </p:nvSpPr>
        <p:spPr>
          <a:xfrm>
            <a:off x="274369" y="4684122"/>
            <a:ext cx="2858155" cy="62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1700"/>
            </a:pPr>
            <a:r>
              <a:rPr sz="1195"/>
              <a:t>*SD카드에 데이터 저장 가능</a:t>
            </a:r>
          </a:p>
          <a:p>
            <a:pPr algn="l">
              <a:defRPr sz="1700"/>
            </a:pPr>
            <a:r>
              <a:rPr sz="1195"/>
              <a:t>*eeprom의 기본 메모리에 자료저장 가능</a:t>
            </a:r>
          </a:p>
          <a:p>
            <a:pPr algn="l">
              <a:defRPr sz="1700"/>
            </a:pPr>
            <a:r>
              <a:rPr sz="1195"/>
              <a:t>*블루투스 통신을 통한 환경 센서 값 전달 </a:t>
            </a:r>
          </a:p>
        </p:txBody>
      </p:sp>
      <p:sp>
        <p:nvSpPr>
          <p:cNvPr id="440" name="Shape 440"/>
          <p:cNvSpPr/>
          <p:nvPr/>
        </p:nvSpPr>
        <p:spPr>
          <a:xfrm>
            <a:off x="223916" y="5497577"/>
            <a:ext cx="2319546" cy="526747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100">
                <a:solidFill>
                  <a:srgbClr val="53585F"/>
                </a:solidFill>
              </a:defRPr>
            </a:pPr>
            <a:r>
              <a:rPr sz="1477"/>
              <a:t>온도, 습도, 수분 습도, 조도 </a:t>
            </a:r>
          </a:p>
          <a:p>
            <a:pPr>
              <a:defRPr sz="2100">
                <a:solidFill>
                  <a:srgbClr val="53585F"/>
                </a:solidFill>
              </a:defRPr>
            </a:pPr>
            <a:r>
              <a:rPr sz="1477"/>
              <a:t>센서 값에 </a:t>
            </a:r>
            <a:r>
              <a:rPr sz="1477">
                <a:solidFill>
                  <a:schemeClr val="accent5"/>
                </a:solidFill>
              </a:rPr>
              <a:t>자동 제어 </a:t>
            </a:r>
          </a:p>
        </p:txBody>
      </p:sp>
      <p:sp>
        <p:nvSpPr>
          <p:cNvPr id="441" name="Shape 441"/>
          <p:cNvSpPr/>
          <p:nvPr/>
        </p:nvSpPr>
        <p:spPr>
          <a:xfrm>
            <a:off x="2774990" y="5486599"/>
            <a:ext cx="2880597" cy="526747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100">
                <a:solidFill>
                  <a:srgbClr val="53585F"/>
                </a:solidFill>
              </a:defRPr>
            </a:pPr>
            <a:r>
              <a:rPr sz="1477"/>
              <a:t>온도, 습도, 수분 습도, 조도 </a:t>
            </a:r>
          </a:p>
          <a:p>
            <a:pPr>
              <a:defRPr sz="2100">
                <a:solidFill>
                  <a:srgbClr val="53585F"/>
                </a:solidFill>
              </a:defRPr>
            </a:pPr>
            <a:r>
              <a:rPr sz="1477"/>
              <a:t>센서 값에  조명, 물주기 </a:t>
            </a:r>
            <a:r>
              <a:rPr sz="1477">
                <a:solidFill>
                  <a:schemeClr val="accent5"/>
                </a:solidFill>
              </a:rPr>
              <a:t>원격 제어</a:t>
            </a:r>
            <a:r>
              <a:rPr sz="1477"/>
              <a:t> </a:t>
            </a:r>
          </a:p>
        </p:txBody>
      </p:sp>
      <p:sp>
        <p:nvSpPr>
          <p:cNvPr id="442" name="Shape 442"/>
          <p:cNvSpPr/>
          <p:nvPr/>
        </p:nvSpPr>
        <p:spPr>
          <a:xfrm>
            <a:off x="5740492" y="5497577"/>
            <a:ext cx="3169137" cy="526747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100">
                <a:solidFill>
                  <a:srgbClr val="53585F"/>
                </a:solidFill>
              </a:defRPr>
            </a:pPr>
            <a:r>
              <a:rPr sz="1477"/>
              <a:t>온도, 습도, 수분 습도, 조도 </a:t>
            </a:r>
          </a:p>
          <a:p>
            <a:pPr>
              <a:defRPr sz="2100">
                <a:solidFill>
                  <a:srgbClr val="53585F"/>
                </a:solidFill>
              </a:defRPr>
            </a:pPr>
            <a:r>
              <a:rPr sz="1477"/>
              <a:t>센서 값을 구글 차트를 이용한 </a:t>
            </a:r>
            <a:r>
              <a:rPr sz="1477">
                <a:solidFill>
                  <a:schemeClr val="accent5"/>
                </a:solidFill>
              </a:rPr>
              <a:t>그래픽</a:t>
            </a:r>
            <a:r>
              <a:rPr sz="1477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88035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618" y="2723103"/>
            <a:ext cx="451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/>
              <a:t>감사합니다</a:t>
            </a:r>
            <a:r>
              <a:rPr kumimoji="1" lang="en-US" altLang="ko-KR" sz="4800" dirty="0" smtClean="0"/>
              <a:t>.</a:t>
            </a:r>
            <a:r>
              <a:rPr kumimoji="1" lang="ko-KR" altLang="en-US" sz="4800" dirty="0" smtClean="0"/>
              <a:t> </a:t>
            </a:r>
            <a:endParaRPr kumimoji="1"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481646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3682156" y="468820"/>
            <a:ext cx="1790555" cy="667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3867"/>
              <a:t>작동원리</a:t>
            </a:r>
          </a:p>
        </p:txBody>
      </p:sp>
      <p:pic>
        <p:nvPicPr>
          <p:cNvPr id="420" name="smart_farm_161123_최조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19" y="2294680"/>
            <a:ext cx="2049137" cy="1703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7875" y="2371608"/>
            <a:ext cx="1279977" cy="22235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6" name="Group 426"/>
          <p:cNvGrpSpPr/>
          <p:nvPr/>
        </p:nvGrpSpPr>
        <p:grpSpPr>
          <a:xfrm>
            <a:off x="4473825" y="2416833"/>
            <a:ext cx="1742163" cy="1785717"/>
            <a:chOff x="0" y="0"/>
            <a:chExt cx="2477742" cy="2539686"/>
          </a:xfrm>
        </p:grpSpPr>
        <p:pic>
          <p:nvPicPr>
            <p:cNvPr id="42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477743" cy="2539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Shape 423"/>
            <p:cNvSpPr/>
            <p:nvPr/>
          </p:nvSpPr>
          <p:spPr>
            <a:xfrm>
              <a:off x="707713" y="1005225"/>
              <a:ext cx="1496501" cy="76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295"/>
                  </a:moveTo>
                  <a:lnTo>
                    <a:pt x="3852" y="3052"/>
                  </a:lnTo>
                  <a:lnTo>
                    <a:pt x="9243" y="21600"/>
                  </a:lnTo>
                  <a:lnTo>
                    <a:pt x="17087" y="323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24" name="Shape 424"/>
            <p:cNvSpPr/>
            <p:nvPr/>
          </p:nvSpPr>
          <p:spPr>
            <a:xfrm>
              <a:off x="636472" y="949109"/>
              <a:ext cx="1504981" cy="807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007"/>
                  </a:moveTo>
                  <a:lnTo>
                    <a:pt x="5141" y="0"/>
                  </a:lnTo>
                  <a:lnTo>
                    <a:pt x="10290" y="16027"/>
                  </a:lnTo>
                  <a:lnTo>
                    <a:pt x="18130" y="1325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25" name="Shape 425"/>
            <p:cNvSpPr/>
            <p:nvPr/>
          </p:nvSpPr>
          <p:spPr>
            <a:xfrm>
              <a:off x="670381" y="977862"/>
              <a:ext cx="1510342" cy="51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35"/>
                  </a:moveTo>
                  <a:lnTo>
                    <a:pt x="12067" y="18598"/>
                  </a:lnTo>
                  <a:lnTo>
                    <a:pt x="1733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pic>
        <p:nvPicPr>
          <p:cNvPr id="42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71960" y="2397009"/>
            <a:ext cx="2300821" cy="149890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514917" y="1705792"/>
            <a:ext cx="93455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sz="1266"/>
              <a:t>스마트 팜 </a:t>
            </a:r>
            <a:br>
              <a:rPr sz="1266"/>
            </a:br>
            <a:r>
              <a:rPr sz="1687"/>
              <a:t>(아두이노)</a:t>
            </a:r>
          </a:p>
        </p:txBody>
      </p:sp>
      <p:sp>
        <p:nvSpPr>
          <p:cNvPr id="429" name="Shape 429"/>
          <p:cNvSpPr/>
          <p:nvPr/>
        </p:nvSpPr>
        <p:spPr>
          <a:xfrm>
            <a:off x="2781539" y="1823846"/>
            <a:ext cx="63639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1266"/>
              <a:t>앱인벤터</a:t>
            </a:r>
          </a:p>
        </p:txBody>
      </p:sp>
      <p:sp>
        <p:nvSpPr>
          <p:cNvPr id="430" name="Shape 430"/>
          <p:cNvSpPr/>
          <p:nvPr/>
        </p:nvSpPr>
        <p:spPr>
          <a:xfrm>
            <a:off x="5115688" y="1835605"/>
            <a:ext cx="35426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1266"/>
              <a:t>서버</a:t>
            </a:r>
          </a:p>
        </p:txBody>
      </p:sp>
      <p:sp>
        <p:nvSpPr>
          <p:cNvPr id="431" name="Shape 431"/>
          <p:cNvSpPr/>
          <p:nvPr/>
        </p:nvSpPr>
        <p:spPr>
          <a:xfrm>
            <a:off x="7152815" y="1835605"/>
            <a:ext cx="63639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1266"/>
              <a:t>구글차트</a:t>
            </a:r>
          </a:p>
        </p:txBody>
      </p:sp>
      <p:sp>
        <p:nvSpPr>
          <p:cNvPr id="432" name="Shape 432"/>
          <p:cNvSpPr/>
          <p:nvPr/>
        </p:nvSpPr>
        <p:spPr>
          <a:xfrm>
            <a:off x="2277146" y="295841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3" name="Shape 433"/>
          <p:cNvSpPr/>
          <p:nvPr/>
        </p:nvSpPr>
        <p:spPr>
          <a:xfrm>
            <a:off x="2277146" y="347508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4" name="Shape 434"/>
          <p:cNvSpPr/>
          <p:nvPr/>
        </p:nvSpPr>
        <p:spPr>
          <a:xfrm>
            <a:off x="4074642" y="288812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5" name="Shape 435"/>
          <p:cNvSpPr/>
          <p:nvPr/>
        </p:nvSpPr>
        <p:spPr>
          <a:xfrm>
            <a:off x="4074642" y="3404794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6" name="Shape 436"/>
          <p:cNvSpPr/>
          <p:nvPr/>
        </p:nvSpPr>
        <p:spPr>
          <a:xfrm>
            <a:off x="6242005" y="288812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7" name="Shape 437"/>
          <p:cNvSpPr/>
          <p:nvPr/>
        </p:nvSpPr>
        <p:spPr>
          <a:xfrm>
            <a:off x="6242005" y="3404794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8" name="Shape 438"/>
          <p:cNvSpPr/>
          <p:nvPr/>
        </p:nvSpPr>
        <p:spPr>
          <a:xfrm>
            <a:off x="4403382" y="4868018"/>
            <a:ext cx="209031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/>
            </a:lvl1pPr>
          </a:lstStyle>
          <a:p>
            <a:r>
              <a:rPr sz="1195"/>
              <a:t>*DB를 구축하여 자료저장가능</a:t>
            </a:r>
          </a:p>
        </p:txBody>
      </p:sp>
      <p:sp>
        <p:nvSpPr>
          <p:cNvPr id="439" name="Shape 439"/>
          <p:cNvSpPr/>
          <p:nvPr/>
        </p:nvSpPr>
        <p:spPr>
          <a:xfrm>
            <a:off x="274369" y="4684122"/>
            <a:ext cx="2858155" cy="62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1700"/>
            </a:pPr>
            <a:r>
              <a:rPr sz="1195"/>
              <a:t>*SD카드에 데이터 저장 가능</a:t>
            </a:r>
          </a:p>
          <a:p>
            <a:pPr algn="l">
              <a:defRPr sz="1700"/>
            </a:pPr>
            <a:r>
              <a:rPr sz="1195"/>
              <a:t>*eeprom의 기본 메모리에 자료저장 가능</a:t>
            </a:r>
          </a:p>
          <a:p>
            <a:pPr algn="l">
              <a:defRPr sz="1700"/>
            </a:pPr>
            <a:r>
              <a:rPr sz="1195"/>
              <a:t>*블루투스 통신을 통한 환경 센서 값 전달 </a:t>
            </a:r>
          </a:p>
        </p:txBody>
      </p:sp>
      <p:sp>
        <p:nvSpPr>
          <p:cNvPr id="440" name="Shape 440"/>
          <p:cNvSpPr/>
          <p:nvPr/>
        </p:nvSpPr>
        <p:spPr>
          <a:xfrm>
            <a:off x="223916" y="5497577"/>
            <a:ext cx="2319546" cy="526747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100">
                <a:solidFill>
                  <a:srgbClr val="53585F"/>
                </a:solidFill>
              </a:defRPr>
            </a:pPr>
            <a:r>
              <a:rPr sz="1477" dirty="0"/>
              <a:t>온도, 습도, 수분 습도, 조도 </a:t>
            </a:r>
          </a:p>
          <a:p>
            <a:pPr>
              <a:defRPr sz="2100">
                <a:solidFill>
                  <a:srgbClr val="53585F"/>
                </a:solidFill>
              </a:defRPr>
            </a:pPr>
            <a:r>
              <a:rPr sz="1477" dirty="0"/>
              <a:t>센서 값에 </a:t>
            </a:r>
            <a:r>
              <a:rPr sz="1477" b="1" dirty="0">
                <a:solidFill>
                  <a:schemeClr val="accent5"/>
                </a:solidFill>
              </a:rPr>
              <a:t>자동 제어 </a:t>
            </a:r>
          </a:p>
        </p:txBody>
      </p:sp>
      <p:sp>
        <p:nvSpPr>
          <p:cNvPr id="441" name="Shape 441"/>
          <p:cNvSpPr/>
          <p:nvPr/>
        </p:nvSpPr>
        <p:spPr>
          <a:xfrm>
            <a:off x="2774990" y="5486599"/>
            <a:ext cx="2880597" cy="526747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100">
                <a:solidFill>
                  <a:srgbClr val="53585F"/>
                </a:solidFill>
              </a:defRPr>
            </a:pPr>
            <a:r>
              <a:rPr sz="1477" dirty="0"/>
              <a:t>온도, 습도, 수분 습도, 조도 </a:t>
            </a:r>
          </a:p>
          <a:p>
            <a:pPr>
              <a:defRPr sz="2100">
                <a:solidFill>
                  <a:srgbClr val="53585F"/>
                </a:solidFill>
              </a:defRPr>
            </a:pPr>
            <a:r>
              <a:rPr sz="1477" dirty="0"/>
              <a:t>센서 값에  조명, 물주기 </a:t>
            </a:r>
            <a:r>
              <a:rPr sz="1477" b="1" dirty="0">
                <a:solidFill>
                  <a:schemeClr val="accent5"/>
                </a:solidFill>
              </a:rPr>
              <a:t>원격 제어</a:t>
            </a:r>
            <a:r>
              <a:rPr sz="1477" b="1" dirty="0"/>
              <a:t> </a:t>
            </a:r>
          </a:p>
        </p:txBody>
      </p:sp>
      <p:sp>
        <p:nvSpPr>
          <p:cNvPr id="442" name="Shape 442"/>
          <p:cNvSpPr/>
          <p:nvPr/>
        </p:nvSpPr>
        <p:spPr>
          <a:xfrm>
            <a:off x="5740492" y="5497577"/>
            <a:ext cx="3169137" cy="526747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100">
                <a:solidFill>
                  <a:srgbClr val="53585F"/>
                </a:solidFill>
              </a:defRPr>
            </a:pPr>
            <a:r>
              <a:rPr sz="1477" dirty="0"/>
              <a:t>온도, 습도, 수분 습도, 조도 </a:t>
            </a:r>
          </a:p>
          <a:p>
            <a:pPr>
              <a:defRPr sz="2100">
                <a:solidFill>
                  <a:srgbClr val="53585F"/>
                </a:solidFill>
              </a:defRPr>
            </a:pPr>
            <a:r>
              <a:rPr sz="1477" dirty="0"/>
              <a:t>센서 값을 구글 차트를 이용한 </a:t>
            </a:r>
            <a:r>
              <a:rPr sz="1477" b="1" dirty="0">
                <a:solidFill>
                  <a:schemeClr val="accent5"/>
                </a:solidFill>
              </a:rPr>
              <a:t>그래픽</a:t>
            </a:r>
            <a:r>
              <a:rPr sz="1477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8983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3536281" y="3291070"/>
            <a:ext cx="112210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만들어 봅시다.</a:t>
            </a:r>
          </a:p>
        </p:txBody>
      </p:sp>
    </p:spTree>
    <p:extLst>
      <p:ext uri="{BB962C8B-B14F-4D97-AF65-F5344CB8AC3E}">
        <p14:creationId xmlns:p14="http://schemas.microsoft.com/office/powerpoint/2010/main" val="321029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85" y="0"/>
            <a:ext cx="603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6614" y="701458"/>
            <a:ext cx="171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외형 제작하기 </a:t>
            </a:r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64902" y="425885"/>
            <a:ext cx="5265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36171" y="-439001"/>
            <a:ext cx="2396692" cy="36920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69" y="2789038"/>
            <a:ext cx="3416472" cy="38148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8" y="208676"/>
            <a:ext cx="3979668" cy="2247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95936" y="3234830"/>
            <a:ext cx="3768754" cy="2604067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89761" y="131373"/>
            <a:ext cx="286985" cy="28059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1</a:t>
            </a:r>
            <a:endParaRPr kumimoji="1"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977084" y="271670"/>
            <a:ext cx="286985" cy="28059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2</a:t>
            </a:r>
            <a:endParaRPr kumimoji="1"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8537048" y="2803441"/>
            <a:ext cx="286985" cy="28059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8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2" y="1282102"/>
            <a:ext cx="3690642" cy="1421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90" y="1282102"/>
            <a:ext cx="4873790" cy="36155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57121" y="2947229"/>
            <a:ext cx="2234716" cy="195037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666295" y="1517980"/>
            <a:ext cx="286985" cy="28059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349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1083</TotalTime>
  <Words>556</Words>
  <Application>Microsoft Macintosh PowerPoint</Application>
  <PresentationFormat>화면 슬라이드 쇼(4:3)</PresentationFormat>
  <Paragraphs>143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Apple SD 산돌고딕 Neo 얇은체</vt:lpstr>
      <vt:lpstr>Apple SD 산돌고딕 Neo 옅은체</vt:lpstr>
      <vt:lpstr>Calibri</vt:lpstr>
      <vt:lpstr>Calibri Light</vt:lpstr>
      <vt:lpstr>Arial</vt:lpstr>
      <vt:lpstr>Office 테마</vt:lpstr>
      <vt:lpstr>PowerPoint 프레젠테이션</vt:lpstr>
      <vt:lpstr>사물인터넷이 적용되려면</vt:lpstr>
      <vt:lpstr>사물인터넷기술이란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55</cp:revision>
  <cp:lastPrinted>2019-07-26T06:24:15Z</cp:lastPrinted>
  <dcterms:created xsi:type="dcterms:W3CDTF">2018-09-14T04:47:01Z</dcterms:created>
  <dcterms:modified xsi:type="dcterms:W3CDTF">2019-07-26T06:24:23Z</dcterms:modified>
</cp:coreProperties>
</file>